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84" r:id="rId4"/>
    <p:sldId id="268" r:id="rId5"/>
    <p:sldId id="277" r:id="rId6"/>
    <p:sldId id="283" r:id="rId7"/>
    <p:sldId id="280" r:id="rId8"/>
    <p:sldId id="274" r:id="rId9"/>
    <p:sldId id="279" r:id="rId10"/>
    <p:sldId id="281" r:id="rId11"/>
    <p:sldId id="282" r:id="rId12"/>
    <p:sldId id="285" r:id="rId13"/>
    <p:sldId id="276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93611"/>
    <a:srgbClr val="A44114"/>
    <a:srgbClr val="F3B99F"/>
    <a:srgbClr val="B94917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6" autoAdjust="0"/>
    <p:restoredTop sz="97155" autoAdjust="0"/>
  </p:normalViewPr>
  <p:slideViewPr>
    <p:cSldViewPr>
      <p:cViewPr varScale="1">
        <p:scale>
          <a:sx n="117" d="100"/>
          <a:sy n="117" d="100"/>
        </p:scale>
        <p:origin x="12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3B6FCA87-98CF-4D62-844A-D693AC7299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905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54092EDC-3009-4BA6-878B-A08F00BC0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57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7C9B9-EC7B-4D27-80CE-465373DAA41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03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defRPr sz="29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A313A7-665E-49BF-AAF3-5EAE24C6E24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EC89E-2F6C-40C0-BE67-89589A733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11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46CDD-7E1E-44D5-A3B0-F7E800EE3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40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6A06B-9E33-47DF-9381-35AC1F691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61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0A448-8481-4723-8A9A-B69A01BF5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3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D5DCB-F595-4BC7-8714-BB1085546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64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6763-C00D-460F-82E8-630C384FC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84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8CDB0-3C4C-4414-BDA4-13AFD67F0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02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FC95B-4312-47E6-A6F6-2B3F2A49A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89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B63AE-B644-4B89-A6E7-AE2EB93C5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78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F8841-F6D6-4262-A33B-AA052FCB3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endParaRPr lang="en-US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0F03EB87-B7D3-41C8-B59C-537BFC49EFA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mallbusinessinstitute.biz/page-125772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8152466799097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8152417699096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kerrick@bellarmin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8152445079096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8152470769096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.jotform.com/8152413479096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1273175"/>
            <a:ext cx="7086600" cy="1470025"/>
          </a:xfrm>
        </p:spPr>
        <p:txBody>
          <a:bodyPr/>
          <a:lstStyle/>
          <a:p>
            <a:r>
              <a:rPr lang="en-US" altLang="en-US" sz="3800" dirty="0">
                <a:solidFill>
                  <a:schemeClr val="tx1"/>
                </a:solidFill>
              </a:rPr>
              <a:t>SBI Project </a:t>
            </a:r>
            <a:r>
              <a:rPr lang="en-US" altLang="en-US" sz="3800" dirty="0" smtClean="0">
                <a:solidFill>
                  <a:schemeClr val="tx1"/>
                </a:solidFill>
              </a:rPr>
              <a:t>&amp; Consulting Project of </a:t>
            </a:r>
            <a:r>
              <a:rPr lang="en-US" altLang="en-US" sz="3800" dirty="0">
                <a:solidFill>
                  <a:schemeClr val="tx1"/>
                </a:solidFill>
              </a:rPr>
              <a:t>the Year (POY)</a:t>
            </a:r>
            <a:br>
              <a:rPr lang="en-US" altLang="en-US" sz="3800" dirty="0">
                <a:solidFill>
                  <a:schemeClr val="tx1"/>
                </a:solidFill>
              </a:rPr>
            </a:br>
            <a:r>
              <a:rPr lang="en-US" altLang="en-US" sz="2400" dirty="0" smtClean="0">
                <a:solidFill>
                  <a:schemeClr val="accent3">
                    <a:lumMod val="50000"/>
                  </a:schemeClr>
                </a:solidFill>
              </a:rPr>
              <a:t>2019 </a:t>
            </a: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</a:rPr>
              <a:t>Submission </a:t>
            </a:r>
            <a:r>
              <a:rPr lang="en-US" altLang="en-US" sz="2400" dirty="0" smtClean="0">
                <a:solidFill>
                  <a:schemeClr val="accent3">
                    <a:lumMod val="50000"/>
                  </a:schemeClr>
                </a:solidFill>
              </a:rPr>
              <a:t>Guides for Awards that are presented at annual meeting February 2020</a:t>
            </a:r>
            <a:endParaRPr lang="en-US" alt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78235" y="3581400"/>
            <a:ext cx="6934200" cy="990600"/>
          </a:xfrm>
        </p:spPr>
        <p:txBody>
          <a:bodyPr/>
          <a:lstStyle/>
          <a:p>
            <a:pPr algn="l"/>
            <a:r>
              <a:rPr lang="en-US" altLang="en-US" sz="2800" dirty="0"/>
              <a:t>Dr. Sharon </a:t>
            </a:r>
            <a:r>
              <a:rPr lang="en-US" altLang="en-US" sz="2800" dirty="0" err="1"/>
              <a:t>Kerrick</a:t>
            </a:r>
            <a:endParaRPr lang="en-US" altLang="en-US" sz="2800" dirty="0"/>
          </a:p>
          <a:p>
            <a:pPr algn="l"/>
            <a:r>
              <a:rPr lang="en-US" altLang="en-US" sz="2800" dirty="0"/>
              <a:t>SBI VP Research, Publications, &amp; POY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48768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>
                <a:hlinkClick r:id="rId3"/>
              </a:rPr>
              <a:t>SBI Website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696200" cy="1295400"/>
          </a:xfrm>
        </p:spPr>
        <p:txBody>
          <a:bodyPr/>
          <a:lstStyle/>
          <a:p>
            <a:r>
              <a:rPr lang="en-US" dirty="0"/>
              <a:t>POY Judging Sheet </a:t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Business Plan/Feasibility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1"/>
            <a:ext cx="7391400" cy="14477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Judging Sheet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Business Plan/Feasibility Plan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i="1" dirty="0"/>
              <a:t>Note: This is for business plan analysis or feasibility for business redesign/growth plans of an existing company </a:t>
            </a:r>
            <a:r>
              <a:rPr lang="en-US" sz="2400" i="1" u="sng" dirty="0"/>
              <a:t>not for a start-up business</a:t>
            </a:r>
            <a:r>
              <a:rPr lang="en-US" sz="2400" i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59436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to open a new browser window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37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POY Judging Sheet</a:t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Comprehensive or Specialized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391400" cy="3249542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Judging Sheet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Comprehensive or Specialized Projects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i="1" dirty="0"/>
              <a:t>Note: Comprehensive Projects include analysis of </a:t>
            </a:r>
            <a:r>
              <a:rPr lang="en-US" sz="2400" i="1" u="sng" dirty="0"/>
              <a:t>3 or more </a:t>
            </a:r>
            <a:r>
              <a:rPr lang="en-US" sz="2400" i="1" dirty="0"/>
              <a:t>strategic areas within a company (</a:t>
            </a:r>
            <a:r>
              <a:rPr lang="en-US" sz="2400" i="1" dirty="0" err="1"/>
              <a:t>ie</a:t>
            </a:r>
            <a:r>
              <a:rPr lang="en-US" sz="2400" i="1" dirty="0"/>
              <a:t>. Finance, Marketing, Management, HR, Manufacturing, etc.). Specialized Projects are focused analysis on </a:t>
            </a:r>
            <a:r>
              <a:rPr lang="en-US" sz="2400" i="1" u="sng" dirty="0"/>
              <a:t>1-2 areas </a:t>
            </a:r>
            <a:r>
              <a:rPr lang="en-US" sz="2400" i="1" dirty="0"/>
              <a:t>of a company.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60198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to open a new browser window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1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 Projects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dirty="0"/>
              <a:t>Judging </a:t>
            </a:r>
            <a:r>
              <a:rPr lang="en-US" dirty="0" err="1" smtClean="0"/>
              <a:t>Critereia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Teams will be evaluated on a 100-point scale. Teams will be judged on the following criteria: Problem Definition and Analysis (25 points)• Definition of problem and key issues (25 points)  • Qualitative and Quantitative(25 points)    • Analysis of company &amp; industry (25 points)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2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533400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76" y="988541"/>
            <a:ext cx="8763000" cy="4411663"/>
          </a:xfrm>
        </p:spPr>
        <p:txBody>
          <a:bodyPr/>
          <a:lstStyle/>
          <a:p>
            <a:r>
              <a:rPr lang="en-US" dirty="0"/>
              <a:t>If you have any questions please contact:</a:t>
            </a:r>
          </a:p>
          <a:p>
            <a:r>
              <a:rPr lang="en-US" sz="2400" dirty="0"/>
              <a:t>SBI VP, Publications, Research &amp; POY</a:t>
            </a:r>
          </a:p>
          <a:p>
            <a:pPr marL="639762" lvl="2" indent="0">
              <a:buNone/>
            </a:pPr>
            <a:r>
              <a:rPr lang="en-US" sz="2400" dirty="0"/>
              <a:t>Sharon A. </a:t>
            </a:r>
            <a:r>
              <a:rPr lang="en-US" sz="2400" dirty="0" err="1"/>
              <a:t>Kerrick</a:t>
            </a:r>
            <a:r>
              <a:rPr lang="en-US" sz="2400" dirty="0"/>
              <a:t>, PhD - Dean</a:t>
            </a:r>
            <a:br>
              <a:rPr lang="en-US" sz="2400" dirty="0"/>
            </a:br>
            <a:r>
              <a:rPr lang="en-US" sz="2400" dirty="0"/>
              <a:t>Rubel School of Business – Centro office 152</a:t>
            </a:r>
            <a:br>
              <a:rPr lang="en-US" sz="2400" dirty="0"/>
            </a:br>
            <a:r>
              <a:rPr lang="en-US" sz="2400" dirty="0"/>
              <a:t>Bellarmine University</a:t>
            </a:r>
            <a:br>
              <a:rPr lang="en-US" sz="2400" dirty="0"/>
            </a:br>
            <a:r>
              <a:rPr lang="en-US" sz="2400" dirty="0"/>
              <a:t>2001 Newburg Road</a:t>
            </a:r>
            <a:br>
              <a:rPr lang="en-US" sz="2400" dirty="0"/>
            </a:br>
            <a:r>
              <a:rPr lang="en-US" sz="2400" dirty="0"/>
              <a:t>Louisville, Ky. 40205</a:t>
            </a:r>
            <a:br>
              <a:rPr lang="en-US" sz="2400" dirty="0"/>
            </a:br>
            <a:r>
              <a:rPr lang="en-US" sz="2400" dirty="0"/>
              <a:t>502-272-7443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>
                <a:hlinkClick r:id="rId2"/>
              </a:rPr>
              <a:t>skerrick@bellarmine.edu</a:t>
            </a:r>
            <a:r>
              <a:rPr lang="en-US" dirty="0"/>
              <a:t> </a:t>
            </a:r>
          </a:p>
          <a:p>
            <a:pPr marL="0" indent="1588" algn="ctr"/>
            <a:r>
              <a:rPr lang="en-US" dirty="0"/>
              <a:t>If you are interested in joining the </a:t>
            </a:r>
            <a:r>
              <a:rPr lang="en-US" b="1" dirty="0"/>
              <a:t>SBI Competitions Committee</a:t>
            </a:r>
            <a:r>
              <a:rPr lang="en-US" dirty="0"/>
              <a:t> and help with POY and other competitions, please contact </a:t>
            </a:r>
            <a:r>
              <a:rPr lang="en-US" dirty="0" smtClean="0"/>
              <a:t>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0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934200" cy="685800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5410200"/>
          </a:xfrm>
        </p:spPr>
        <p:txBody>
          <a:bodyPr/>
          <a:lstStyle/>
          <a:p>
            <a:pPr marL="0" indent="1588"/>
            <a:r>
              <a:rPr lang="en-US" sz="2800" u="sng" dirty="0"/>
              <a:t>SBI</a:t>
            </a:r>
            <a:endParaRPr lang="en-US" sz="2800" dirty="0"/>
          </a:p>
          <a:p>
            <a:pPr marL="0" indent="1588"/>
            <a:r>
              <a:rPr lang="en-US" sz="2800" dirty="0"/>
              <a:t>	Small Business Institute</a:t>
            </a:r>
          </a:p>
          <a:p>
            <a:pPr marL="0" indent="1588"/>
            <a:endParaRPr lang="en-US" sz="1000" dirty="0"/>
          </a:p>
          <a:p>
            <a:pPr marL="0" indent="1588"/>
            <a:r>
              <a:rPr lang="en-US" sz="2800" u="sng" dirty="0"/>
              <a:t>POY</a:t>
            </a:r>
          </a:p>
          <a:p>
            <a:pPr marL="0" indent="1588"/>
            <a:r>
              <a:rPr lang="en-US" sz="2800" dirty="0"/>
              <a:t>	Project of the Year </a:t>
            </a:r>
            <a:r>
              <a:rPr lang="en-US" sz="2800" dirty="0" smtClean="0"/>
              <a:t>(projects done January, 2018-September, 2019  AND January 2018- December, 2019 for Consulting projects completed during that time frame).</a:t>
            </a:r>
            <a:endParaRPr lang="en-US" sz="1000" dirty="0"/>
          </a:p>
          <a:p>
            <a:pPr marL="0" indent="1588"/>
            <a:r>
              <a:rPr lang="en-US" sz="2800" u="sng" dirty="0"/>
              <a:t>Faculty Lead</a:t>
            </a:r>
          </a:p>
          <a:p>
            <a:pPr marL="0" indent="1588"/>
            <a:r>
              <a:rPr lang="en-US" sz="2800" dirty="0"/>
              <a:t>	School Faculty member listed on the POY 	Entry </a:t>
            </a:r>
            <a:r>
              <a:rPr lang="en-US" sz="2800" dirty="0" smtClean="0"/>
              <a:t>– multiple entries from schools from different faculty is acceptable</a:t>
            </a:r>
            <a:endParaRPr lang="en-US" sz="1000" dirty="0"/>
          </a:p>
          <a:p>
            <a:pPr marL="0" indent="1588"/>
            <a:r>
              <a:rPr lang="en-US" sz="2800" u="sng" dirty="0"/>
              <a:t>Program Director	</a:t>
            </a:r>
            <a:r>
              <a:rPr lang="en-US" sz="2800" dirty="0"/>
              <a:t> </a:t>
            </a:r>
          </a:p>
          <a:p>
            <a:pPr marL="0" indent="1588"/>
            <a:r>
              <a:rPr lang="en-US" sz="2800" dirty="0"/>
              <a:t>	Designated SBI Program Director for School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76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792663"/>
          </a:xfrm>
        </p:spPr>
        <p:txBody>
          <a:bodyPr/>
          <a:lstStyle/>
          <a:p>
            <a:pPr marL="0" indent="1588"/>
            <a:r>
              <a:rPr lang="en-US" sz="2400" u="sng" dirty="0"/>
              <a:t>Affidavit &amp; </a:t>
            </a:r>
          </a:p>
          <a:p>
            <a:pPr marL="0" indent="1588"/>
            <a:r>
              <a:rPr lang="en-US" sz="2400" u="sng" dirty="0"/>
              <a:t>Client Release</a:t>
            </a:r>
          </a:p>
          <a:p>
            <a:pPr marL="0" indent="1588"/>
            <a:r>
              <a:rPr lang="en-US" sz="2400" dirty="0"/>
              <a:t>	Electronic Signature ensuring the Faculty Lead has 	Client permission to submit POY for competition. </a:t>
            </a:r>
          </a:p>
          <a:p>
            <a:pPr marL="0" indent="1588"/>
            <a:endParaRPr lang="en-US" sz="1000" u="sng" dirty="0"/>
          </a:p>
          <a:p>
            <a:pPr marL="0" indent="1588"/>
            <a:r>
              <a:rPr lang="en-US" sz="2400" u="sng" dirty="0"/>
              <a:t>Project Type</a:t>
            </a:r>
          </a:p>
          <a:p>
            <a:pPr marL="0" indent="1588"/>
            <a:r>
              <a:rPr lang="en-US" sz="2400" dirty="0"/>
              <a:t>	* Feasibility/Business Plan Analysis</a:t>
            </a:r>
          </a:p>
          <a:p>
            <a:pPr marL="0" indent="1588"/>
            <a:r>
              <a:rPr lang="en-US" sz="2400" dirty="0"/>
              <a:t>	* Comprehensive </a:t>
            </a:r>
          </a:p>
          <a:p>
            <a:pPr marL="0" indent="1588"/>
            <a:r>
              <a:rPr lang="en-US" sz="2400" dirty="0"/>
              <a:t>	* Specialized  (Business Function)</a:t>
            </a:r>
          </a:p>
          <a:p>
            <a:pPr marL="0" indent="1588"/>
            <a:endParaRPr lang="en-US" sz="1000" dirty="0"/>
          </a:p>
          <a:p>
            <a:pPr marL="0" indent="1588"/>
            <a:r>
              <a:rPr lang="en-US" sz="2400" u="sng" dirty="0"/>
              <a:t>Category </a:t>
            </a:r>
          </a:p>
          <a:p>
            <a:pPr marL="0" indent="1588"/>
            <a:r>
              <a:rPr lang="en-US" sz="2400" dirty="0"/>
              <a:t>	* Undergraduate</a:t>
            </a:r>
          </a:p>
          <a:p>
            <a:pPr marL="0" indent="1588"/>
            <a:r>
              <a:rPr lang="en-US" sz="2400" dirty="0"/>
              <a:t>	* Graduate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90600" y="152400"/>
            <a:ext cx="6934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kern="0"/>
              <a:t>Definitions Cont.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0966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696200" cy="16764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</a:t>
            </a:r>
            <a:r>
              <a:rPr lang="en-US" altLang="en-US" sz="3200" dirty="0" smtClean="0"/>
              <a:t>”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>		</a:t>
            </a:r>
            <a:r>
              <a:rPr lang="en-US" altLang="en-US" sz="3200" dirty="0">
                <a:solidFill>
                  <a:schemeClr val="accent3">
                    <a:lumMod val="50000"/>
                  </a:schemeClr>
                </a:solidFill>
              </a:rPr>
              <a:t>Guidelines for Entry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362200"/>
            <a:ext cx="7391400" cy="1524000"/>
          </a:xfrm>
        </p:spPr>
        <p:txBody>
          <a:bodyPr/>
          <a:lstStyle/>
          <a:p>
            <a:r>
              <a:rPr lang="en-US" altLang="en-US" dirty="0"/>
              <a:t>Please review the POY Guidelines before submitting an entry. </a:t>
            </a:r>
          </a:p>
          <a:p>
            <a:endParaRPr lang="en-US" altLang="en-US" dirty="0"/>
          </a:p>
          <a:p>
            <a:r>
              <a:rPr lang="en-US" alt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SBI POY Entry Guidelines 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54864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above to open a new browser window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86600" cy="12954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		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Submission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391400" cy="4411663"/>
          </a:xfrm>
        </p:spPr>
        <p:txBody>
          <a:bodyPr/>
          <a:lstStyle/>
          <a:p>
            <a:endParaRPr lang="en-US" sz="1200" dirty="0"/>
          </a:p>
          <a:p>
            <a:r>
              <a:rPr lang="en-US" sz="2800" dirty="0"/>
              <a:t>POY Entry Form is a single screen. </a:t>
            </a:r>
          </a:p>
          <a:p>
            <a:endParaRPr lang="en-US" sz="1400" dirty="0"/>
          </a:p>
          <a:p>
            <a:r>
              <a:rPr lang="en-US" sz="2400" dirty="0"/>
              <a:t>Attaching the </a:t>
            </a:r>
            <a:r>
              <a:rPr lang="en-US" sz="2400" dirty="0" smtClean="0"/>
              <a:t>POY/Consulting project </a:t>
            </a:r>
            <a:r>
              <a:rPr lang="en-US" sz="2400" dirty="0"/>
              <a:t>in PDF and clicking  submit at the bottom of the screen will take the entrant to the Affidavit and Client Release form.  </a:t>
            </a:r>
          </a:p>
          <a:p>
            <a:r>
              <a:rPr lang="en-US" sz="2400" dirty="0"/>
              <a:t>Once the affidavit is completed and submitted – the entrant will be brought back to the </a:t>
            </a:r>
            <a:r>
              <a:rPr lang="en-US" sz="2400" dirty="0" smtClean="0"/>
              <a:t>POY/Consulting  </a:t>
            </a:r>
            <a:r>
              <a:rPr lang="en-US" sz="2400" dirty="0"/>
              <a:t>Entry screen to enter a 2</a:t>
            </a:r>
            <a:r>
              <a:rPr lang="en-US" sz="2400" baseline="30000" dirty="0"/>
              <a:t>nd</a:t>
            </a:r>
            <a:r>
              <a:rPr lang="en-US" sz="2400" dirty="0"/>
              <a:t> entry.</a:t>
            </a:r>
          </a:p>
          <a:p>
            <a:r>
              <a:rPr lang="en-US" sz="2400" dirty="0"/>
              <a:t>From the Entry Screen you can return to the SBI Website – or SBI </a:t>
            </a:r>
            <a:r>
              <a:rPr lang="en-US" sz="2400" dirty="0" smtClean="0"/>
              <a:t>POY/Consulting </a:t>
            </a:r>
            <a:r>
              <a:rPr lang="en-US" sz="2400" dirty="0"/>
              <a:t>Guidelines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472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943600" cy="12954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POY Entry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 per the POY Entry Guidelines – you may submit your entry</a:t>
            </a:r>
          </a:p>
          <a:p>
            <a:endParaRPr lang="en-US" dirty="0"/>
          </a:p>
          <a:p>
            <a:pPr algn="ctr"/>
            <a:r>
              <a:rPr lang="en-US" sz="3200" dirty="0">
                <a:hlinkClick r:id="rId2"/>
              </a:rPr>
              <a:t>POY Entry Form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446657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above to open a new browser window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060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7696200" cy="685800"/>
          </a:xfrm>
        </p:spPr>
        <p:txBody>
          <a:bodyPr/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Faculty Affidavit and Client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391400" cy="19812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Faculty Affidavit and Client Release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i="1" dirty="0"/>
              <a:t>This screen will automatically open when “Submit” is clicked on the POY Entry screen.  Information must be completed in this electronic format – even if a hard copy is included with the POY entry.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60198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</a:rPr>
              <a:t>Click on the link to open a new browser window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7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086600" cy="9906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Year” </a:t>
            </a:r>
            <a:br>
              <a:rPr lang="en-US" altLang="en-US" sz="3200" dirty="0"/>
            </a:br>
            <a:r>
              <a:rPr lang="en-US" altLang="en-US" sz="3200" dirty="0"/>
              <a:t>		</a:t>
            </a:r>
            <a:r>
              <a:rPr lang="en-US" altLang="en-US" sz="3200" dirty="0">
                <a:solidFill>
                  <a:schemeClr val="accent3">
                    <a:lumMod val="50000"/>
                  </a:schemeClr>
                </a:solidFill>
              </a:rPr>
              <a:t>Post Submission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2295"/>
            <a:ext cx="7391400" cy="4411663"/>
          </a:xfrm>
        </p:spPr>
        <p:txBody>
          <a:bodyPr/>
          <a:lstStyle/>
          <a:p>
            <a:r>
              <a:rPr lang="en-US" dirty="0"/>
              <a:t>When the deadline for entries close, the POY Manager will send out instructions for each Faculty Lead and other POY Volunteer Judges on requirements for judging. 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Items sent :</a:t>
            </a:r>
          </a:p>
          <a:p>
            <a:r>
              <a:rPr lang="en-US" dirty="0"/>
              <a:t>		1) Instructions for Judging</a:t>
            </a:r>
          </a:p>
          <a:p>
            <a:r>
              <a:rPr lang="en-US" dirty="0"/>
              <a:t>		2) Projects to Review (PDF Format)</a:t>
            </a:r>
          </a:p>
          <a:p>
            <a:r>
              <a:rPr lang="en-US" dirty="0"/>
              <a:t>		3) Links to online Judging Forms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44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543800" cy="4411663"/>
          </a:xfrm>
        </p:spPr>
        <p:txBody>
          <a:bodyPr/>
          <a:lstStyle/>
          <a:p>
            <a:r>
              <a:rPr lang="en-US" dirty="0"/>
              <a:t>When Judging is completed. All Faculty Leads will be informed of entry status.</a:t>
            </a:r>
          </a:p>
          <a:p>
            <a:r>
              <a:rPr lang="en-US" dirty="0"/>
              <a:t>Entry Status definitions:</a:t>
            </a:r>
          </a:p>
          <a:p>
            <a:pPr marL="514350" indent="-514350">
              <a:buAutoNum type="arabicParenR"/>
            </a:pPr>
            <a:r>
              <a:rPr lang="en-US" dirty="0"/>
              <a:t>Entry is Top 3 and will be awarded at the next SBI Annual Conference</a:t>
            </a:r>
          </a:p>
          <a:p>
            <a:pPr marL="514350" indent="-514350">
              <a:buAutoNum type="arabicParenR"/>
            </a:pPr>
            <a:r>
              <a:rPr lang="en-US" dirty="0"/>
              <a:t>Entry is Honorable Mention and will receive certificate.</a:t>
            </a:r>
          </a:p>
          <a:p>
            <a:pPr marL="514350" indent="-514350">
              <a:buAutoNum type="arabicParenR"/>
            </a:pPr>
            <a:r>
              <a:rPr lang="en-US" dirty="0"/>
              <a:t>Entry did not place in top 5 within project type &amp; category.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96200" cy="1295400"/>
          </a:xfrm>
        </p:spPr>
        <p:txBody>
          <a:bodyPr/>
          <a:lstStyle/>
          <a:p>
            <a:r>
              <a:rPr lang="en-US" altLang="en-US" sz="3200" dirty="0"/>
              <a:t>Small Business Institute</a:t>
            </a:r>
            <a:br>
              <a:rPr lang="en-US" altLang="en-US" sz="3200" dirty="0"/>
            </a:br>
            <a:r>
              <a:rPr lang="en-US" altLang="en-US" sz="3200" dirty="0"/>
              <a:t>“Project of the Year” </a:t>
            </a:r>
            <a:br>
              <a:rPr lang="en-US" altLang="en-US" sz="3200" dirty="0"/>
            </a:br>
            <a:r>
              <a:rPr lang="en-US" altLang="en-US" sz="3200" dirty="0"/>
              <a:t>		</a:t>
            </a:r>
            <a:r>
              <a:rPr lang="en-US" altLang="en-US" sz="3200" dirty="0">
                <a:solidFill>
                  <a:schemeClr val="accent3">
                    <a:lumMod val="50000"/>
                  </a:schemeClr>
                </a:solidFill>
              </a:rPr>
              <a:t>Announcements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0905"/>
      </p:ext>
    </p:extLst>
  </p:cSld>
  <p:clrMapOvr>
    <a:masterClrMapping/>
  </p:clrMapOvr>
</p:sld>
</file>

<file path=ppt/theme/theme1.xml><?xml version="1.0" encoding="utf-8"?>
<a:theme xmlns:a="http://schemas.openxmlformats.org/drawingml/2006/main" name="POY Submission Instructions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POY Submission Instructions PPT</Template>
  <TotalTime>343</TotalTime>
  <Words>488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POY Submission Instructions PPT</vt:lpstr>
      <vt:lpstr>SBI Project &amp; Consulting Project of the Year (POY) 2019 Submission Guides for Awards that are presented at annual meeting February 2020</vt:lpstr>
      <vt:lpstr>Definitions</vt:lpstr>
      <vt:lpstr>PowerPoint Presentation</vt:lpstr>
      <vt:lpstr>Small Business Institute “Project of the Year”   Guidelines for Entry</vt:lpstr>
      <vt:lpstr>Small Business Institute “Project of the Year”    Submission Process</vt:lpstr>
      <vt:lpstr>POY Entry Form</vt:lpstr>
      <vt:lpstr>Faculty Affidavit and Client Release</vt:lpstr>
      <vt:lpstr>Small Business Institute “Project of the Year”    Post Submission</vt:lpstr>
      <vt:lpstr>Small Business Institute “Project of the Year”    Announcements</vt:lpstr>
      <vt:lpstr>POY Judging Sheet  Business Plan/Feasibility Plan</vt:lpstr>
      <vt:lpstr>POY Judging Sheet Comprehensive or Specialized</vt:lpstr>
      <vt:lpstr>Consulting Projects    Judging Critereia </vt:lpstr>
      <vt:lpstr>Thank you!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SBI Project of the Year (POY) Submission instructions</dc:title>
  <dc:creator>Professor</dc:creator>
  <cp:lastModifiedBy>Peake, Whitney</cp:lastModifiedBy>
  <cp:revision>42</cp:revision>
  <dcterms:created xsi:type="dcterms:W3CDTF">2014-07-02T16:23:22Z</dcterms:created>
  <dcterms:modified xsi:type="dcterms:W3CDTF">2019-04-29T18:38:35Z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TC012137211033</vt:lpwstr>
  </property>
</Properties>
</file>